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Lst>
  <p:sldIdLst>
    <p:sldId id="258" r:id="rId3"/>
    <p:sldId id="260" r:id="rId4"/>
    <p:sldId id="276" r:id="rId5"/>
    <p:sldId id="262" r:id="rId6"/>
    <p:sldId id="278" r:id="rId7"/>
    <p:sldId id="279" r:id="rId8"/>
    <p:sldId id="280" r:id="rId9"/>
    <p:sldId id="281" r:id="rId10"/>
    <p:sldId id="282" r:id="rId11"/>
    <p:sldId id="283" r:id="rId12"/>
    <p:sldId id="284" r:id="rId13"/>
    <p:sldId id="285" r:id="rId14"/>
    <p:sldId id="286" r:id="rId15"/>
    <p:sldId id="259" r:id="rId16"/>
    <p:sldId id="277" r:id="rId17"/>
    <p:sldId id="275" r:id="rId18"/>
    <p:sldId id="261"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92" d="100"/>
          <a:sy n="92"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4568C6C-CD75-4781-99E7-05926A3C5041}" type="datetimeFigureOut">
              <a:rPr lang="en-US" altLang="en-US"/>
              <a:pPr/>
              <a:t>7/25/2015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1A22D-C73F-4C32-82DE-EB640E27B871}" type="slidenum">
              <a:rPr lang="en-US" altLang="en-US"/>
              <a:pPr/>
              <a:t>‹#›</a:t>
            </a:fld>
            <a:endParaRPr lang="en-US" altLang="en-US"/>
          </a:p>
        </p:txBody>
      </p:sp>
    </p:spTree>
    <p:extLst>
      <p:ext uri="{BB962C8B-B14F-4D97-AF65-F5344CB8AC3E}">
        <p14:creationId xmlns:p14="http://schemas.microsoft.com/office/powerpoint/2010/main" val="241139586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4568C6C-CD75-4781-99E7-05926A3C5041}" type="datetimeFigureOut">
              <a:rPr lang="en-US" altLang="en-US"/>
              <a:pPr/>
              <a:t>7/25/2015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1A22D-C73F-4C32-82DE-EB640E27B871}" type="slidenum">
              <a:rPr lang="en-US" altLang="en-US"/>
              <a:pPr/>
              <a:t>‹#›</a:t>
            </a:fld>
            <a:endParaRPr lang="en-US" altLang="en-US"/>
          </a:p>
        </p:txBody>
      </p:sp>
    </p:spTree>
    <p:extLst>
      <p:ext uri="{BB962C8B-B14F-4D97-AF65-F5344CB8AC3E}">
        <p14:creationId xmlns:p14="http://schemas.microsoft.com/office/powerpoint/2010/main" val="181372931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C2D4B734-833E-4F10-B92E-C41F687B3644}" type="datetimeFigureOut">
              <a:rPr lang="en-US" altLang="en-US" smtClean="0">
                <a:ea typeface="MS PGothic" panose="020B0600070205080204" pitchFamily="34" charset="-128"/>
              </a:rPr>
              <a:pPr defTabSz="457200" fontAlgn="base">
                <a:spcBef>
                  <a:spcPct val="0"/>
                </a:spcBef>
                <a:spcAft>
                  <a:spcPct val="0"/>
                </a:spcAft>
              </a:pPr>
              <a:t>7/25/2015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F653BE1A-35DF-42DD-83F7-411397E2FBA6}"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794167542"/>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C2D4B734-833E-4F10-B92E-C41F687B3644}" type="datetimeFigureOut">
              <a:rPr lang="en-US" altLang="en-US" smtClean="0">
                <a:ea typeface="MS PGothic" panose="020B0600070205080204" pitchFamily="34" charset="-128"/>
              </a:rPr>
              <a:pPr defTabSz="457200" fontAlgn="base">
                <a:spcBef>
                  <a:spcPct val="0"/>
                </a:spcBef>
                <a:spcAft>
                  <a:spcPct val="0"/>
                </a:spcAft>
              </a:pPr>
              <a:t>7/25/2015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F653BE1A-35DF-42DD-83F7-411397E2FBA6}"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2604398957"/>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Signs of the Last Days</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2449656" y="3642943"/>
            <a:ext cx="7292687"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Matthew 24:3-14; II Timothy 3:1-5, 12-13</a:t>
            </a:r>
            <a:endParaRPr lang="en-US" sz="3200" dirty="0">
              <a:effectLst>
                <a:outerShdw blurRad="38100" dist="38100" dir="2700000" algn="tl">
                  <a:srgbClr val="000000">
                    <a:alpha val="43137"/>
                  </a:srgbClr>
                </a:outerShdw>
              </a:effectLst>
            </a:endParaRPr>
          </a:p>
        </p:txBody>
      </p:sp>
      <p:sp>
        <p:nvSpPr>
          <p:cNvPr id="4" name="TextBox 3"/>
          <p:cNvSpPr txBox="1"/>
          <p:nvPr/>
        </p:nvSpPr>
        <p:spPr>
          <a:xfrm>
            <a:off x="71002" y="6023262"/>
            <a:ext cx="455295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Sunday, July 26, 2015</a:t>
            </a:r>
            <a:endParaRPr lang="en-US" sz="36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9788239" y="6023262"/>
            <a:ext cx="2240973" cy="646331"/>
          </a:xfrm>
          <a:prstGeom prst="rect">
            <a:avLst/>
          </a:prstGeom>
          <a:noFill/>
        </p:spPr>
        <p:txBody>
          <a:bodyPr wrap="square" rtlCol="0">
            <a:spAutoFit/>
          </a:bodyPr>
          <a:lstStyle/>
          <a:p>
            <a:pPr algn="r"/>
            <a:r>
              <a:rPr lang="en-US" sz="3600" b="1" dirty="0" smtClean="0">
                <a:solidFill>
                  <a:schemeClr val="bg1"/>
                </a:solidFill>
                <a:effectLst>
                  <a:outerShdw blurRad="38100" dist="38100" dir="2700000" algn="tl">
                    <a:srgbClr val="000000">
                      <a:alpha val="43137"/>
                    </a:srgbClr>
                  </a:outerShdw>
                </a:effectLst>
              </a:rPr>
              <a:t>Rich Rock</a:t>
            </a:r>
            <a:endParaRPr lang="en-US" sz="36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05248" y="839124"/>
            <a:ext cx="11378045" cy="5170646"/>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7. In 1948,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Israel</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became a nation as prophesied in the Hebrew Scriptures! This is the greatest specific sign that the end is coming close.</a:t>
            </a:r>
            <a:endParaRPr lang="en-US"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7256826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55865" y="1369062"/>
            <a:ext cx="11897590" cy="4154984"/>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8. Other important specific signs include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wars</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natural disasters</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and the persecution of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Jews</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and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Christians</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endParaRPr lang="en-US"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0740203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14300" y="132531"/>
            <a:ext cx="11907981" cy="6555641"/>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9. The Response of the Church to these signs should be to…</a:t>
            </a:r>
          </a:p>
          <a:p>
            <a:pPr algn="ctr"/>
            <a:r>
              <a:rPr lang="en-US" sz="60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Trust</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sz="60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God</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gn="ctr"/>
            <a:r>
              <a:rPr lang="en-US" sz="60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Evangelize</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gn="ctr"/>
            <a:r>
              <a:rPr lang="en-US" sz="60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Watch</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sz="60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Yourself</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p>
          <a:p>
            <a:pPr algn="ctr"/>
            <a:r>
              <a:rPr lang="en-US" sz="60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Focus</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on the </a:t>
            </a:r>
            <a:r>
              <a:rPr lang="en-US" sz="60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Rapture</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gn="ct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of </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Church!</a:t>
            </a:r>
            <a:endParaRPr lang="en-US"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5037049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16973" y="2002900"/>
            <a:ext cx="10775373" cy="2862322"/>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10. I will be teaching a class on </a:t>
            </a:r>
            <a:r>
              <a:rPr lang="en-US" sz="60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Revelation</a:t>
            </a:r>
            <a:r>
              <a:rPr lang="en-US" sz="60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and everyone is invited!!!</a:t>
            </a:r>
            <a:endParaRPr lang="en-US" sz="60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5290620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262683"/>
            <a:ext cx="10922753" cy="1446550"/>
          </a:xfrm>
          <a:prstGeom prst="rect">
            <a:avLst/>
          </a:prstGeom>
          <a:noFill/>
        </p:spPr>
        <p:txBody>
          <a:bodyPr wrap="square" rtlCol="0">
            <a:spAutoFit/>
          </a:bodyPr>
          <a:lstStyle/>
          <a:p>
            <a:pPr algn="ctr"/>
            <a:r>
              <a:rPr lang="en-US" sz="88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SCRIPTURES</a:t>
            </a:r>
            <a:endParaRPr lang="en-US" sz="88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617781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Matthew 24:3-4</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216474" y="3429000"/>
            <a:ext cx="11785026" cy="3170099"/>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3 </a:t>
            </a:r>
            <a:r>
              <a:rPr lang="en-US" sz="4000" b="1" dirty="0" smtClean="0">
                <a:effectLst>
                  <a:outerShdw blurRad="38100" dist="38100" dir="2700000" algn="tl">
                    <a:srgbClr val="000000">
                      <a:alpha val="43137"/>
                    </a:srgbClr>
                  </a:outerShdw>
                </a:effectLst>
              </a:rPr>
              <a:t>As he sat on the Mount of Olives, the disciples came to him privately, saying, “Tell us, when will these things be, and what will be the sign of your coming and of the end of the age?” </a:t>
            </a:r>
            <a:r>
              <a:rPr lang="en-US" sz="4000" b="1" baseline="30000" dirty="0" smtClean="0">
                <a:effectLst>
                  <a:outerShdw blurRad="38100" dist="38100" dir="2700000" algn="tl">
                    <a:srgbClr val="000000">
                      <a:alpha val="43137"/>
                    </a:srgbClr>
                  </a:outerShdw>
                </a:effectLst>
              </a:rPr>
              <a:t>4 </a:t>
            </a:r>
            <a:r>
              <a:rPr lang="en-US" sz="4000" b="1" dirty="0" smtClean="0">
                <a:effectLst>
                  <a:outerShdw blurRad="38100" dist="38100" dir="2700000" algn="tl">
                    <a:srgbClr val="000000">
                      <a:alpha val="43137"/>
                    </a:srgbClr>
                  </a:outerShdw>
                </a:effectLst>
              </a:rPr>
              <a:t>And Jesus answered them, “See that no one leads you astray.</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3181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Matthew 24:5-6</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216474" y="3429000"/>
            <a:ext cx="11785026" cy="3170099"/>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5 </a:t>
            </a:r>
            <a:r>
              <a:rPr lang="en-US" sz="4000" b="1" dirty="0" smtClean="0">
                <a:effectLst>
                  <a:outerShdw blurRad="38100" dist="38100" dir="2700000" algn="tl">
                    <a:srgbClr val="000000">
                      <a:alpha val="43137"/>
                    </a:srgbClr>
                  </a:outerShdw>
                </a:effectLst>
              </a:rPr>
              <a:t>For many will come in my name, saying, ‘I am the Christ,’ and they will lead many astray. </a:t>
            </a:r>
            <a:r>
              <a:rPr lang="en-US" sz="4000" b="1" baseline="30000" dirty="0" smtClean="0">
                <a:effectLst>
                  <a:outerShdw blurRad="38100" dist="38100" dir="2700000" algn="tl">
                    <a:srgbClr val="000000">
                      <a:alpha val="43137"/>
                    </a:srgbClr>
                  </a:outerShdw>
                </a:effectLst>
              </a:rPr>
              <a:t>6 </a:t>
            </a:r>
            <a:r>
              <a:rPr lang="en-US" sz="4000" b="1" dirty="0" smtClean="0">
                <a:effectLst>
                  <a:outerShdw blurRad="38100" dist="38100" dir="2700000" algn="tl">
                    <a:srgbClr val="000000">
                      <a:alpha val="43137"/>
                    </a:srgbClr>
                  </a:outerShdw>
                </a:effectLst>
              </a:rPr>
              <a:t>And you will hear of wars and rumors of wars. See that you are not alarmed, for this must take place, but the end is not yet.</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591524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Matthew 24:7-8</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216474" y="3429000"/>
            <a:ext cx="11785026" cy="2554545"/>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7 </a:t>
            </a:r>
            <a:r>
              <a:rPr lang="en-US" sz="4000" b="1" dirty="0" smtClean="0">
                <a:effectLst>
                  <a:outerShdw blurRad="38100" dist="38100" dir="2700000" algn="tl">
                    <a:srgbClr val="000000">
                      <a:alpha val="43137"/>
                    </a:srgbClr>
                  </a:outerShdw>
                </a:effectLst>
              </a:rPr>
              <a:t>For nation will rise against nation, and kingdom against kingdom, and there will be famines and earthquakes in various places. </a:t>
            </a:r>
            <a:r>
              <a:rPr lang="en-US" sz="4000" b="1" baseline="30000" dirty="0" smtClean="0">
                <a:effectLst>
                  <a:outerShdw blurRad="38100" dist="38100" dir="2700000" algn="tl">
                    <a:srgbClr val="000000">
                      <a:alpha val="43137"/>
                    </a:srgbClr>
                  </a:outerShdw>
                </a:effectLst>
              </a:rPr>
              <a:t>8 </a:t>
            </a:r>
            <a:r>
              <a:rPr lang="en-US" sz="4000" b="1" dirty="0" smtClean="0">
                <a:effectLst>
                  <a:outerShdw blurRad="38100" dist="38100" dir="2700000" algn="tl">
                    <a:srgbClr val="000000">
                      <a:alpha val="43137"/>
                    </a:srgbClr>
                  </a:outerShdw>
                </a:effectLst>
              </a:rPr>
              <a:t>All these are but the beginning of the birth pains.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48470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Matthew 24:9-11</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216474" y="3429000"/>
            <a:ext cx="11785026" cy="3170099"/>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9 </a:t>
            </a:r>
            <a:r>
              <a:rPr lang="en-US" sz="4000" b="1" dirty="0" smtClean="0">
                <a:effectLst>
                  <a:outerShdw blurRad="38100" dist="38100" dir="2700000" algn="tl">
                    <a:srgbClr val="000000">
                      <a:alpha val="43137"/>
                    </a:srgbClr>
                  </a:outerShdw>
                </a:effectLst>
              </a:rPr>
              <a:t>“Then they will deliver you up to tribulation and put you to death, and you will be hated by all nations for my name's sake. </a:t>
            </a:r>
            <a:r>
              <a:rPr lang="en-US" sz="4000" b="1" baseline="30000" dirty="0" smtClean="0">
                <a:effectLst>
                  <a:outerShdw blurRad="38100" dist="38100" dir="2700000" algn="tl">
                    <a:srgbClr val="000000">
                      <a:alpha val="43137"/>
                    </a:srgbClr>
                  </a:outerShdw>
                </a:effectLst>
              </a:rPr>
              <a:t>10 </a:t>
            </a:r>
            <a:r>
              <a:rPr lang="en-US" sz="4000" b="1" dirty="0" smtClean="0">
                <a:effectLst>
                  <a:outerShdw blurRad="38100" dist="38100" dir="2700000" algn="tl">
                    <a:srgbClr val="000000">
                      <a:alpha val="43137"/>
                    </a:srgbClr>
                  </a:outerShdw>
                </a:effectLst>
              </a:rPr>
              <a:t>And then many will fall away and betray one another and hate one another. </a:t>
            </a:r>
            <a:r>
              <a:rPr lang="en-US" sz="4000" b="1" baseline="30000" dirty="0" smtClean="0">
                <a:effectLst>
                  <a:outerShdw blurRad="38100" dist="38100" dir="2700000" algn="tl">
                    <a:srgbClr val="000000">
                      <a:alpha val="43137"/>
                    </a:srgbClr>
                  </a:outerShdw>
                </a:effectLst>
              </a:rPr>
              <a:t>11 </a:t>
            </a:r>
            <a:r>
              <a:rPr lang="en-US" sz="4000" b="1" dirty="0" smtClean="0">
                <a:effectLst>
                  <a:outerShdw blurRad="38100" dist="38100" dir="2700000" algn="tl">
                    <a:srgbClr val="000000">
                      <a:alpha val="43137"/>
                    </a:srgbClr>
                  </a:outerShdw>
                </a:effectLst>
              </a:rPr>
              <a:t>And many false prophets will arise and lead many astray.</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638173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10533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Matthew 24:12-14</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3170099"/>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12 </a:t>
            </a:r>
            <a:r>
              <a:rPr lang="en-US" sz="4000" b="1" dirty="0" smtClean="0">
                <a:effectLst>
                  <a:outerShdw blurRad="38100" dist="38100" dir="2700000" algn="tl">
                    <a:srgbClr val="000000">
                      <a:alpha val="43137"/>
                    </a:srgbClr>
                  </a:outerShdw>
                </a:effectLst>
              </a:rPr>
              <a:t>And because lawlessness will be increased, the love of many will grow cold. </a:t>
            </a:r>
            <a:r>
              <a:rPr lang="en-US" sz="4000" b="1" baseline="30000" dirty="0" smtClean="0">
                <a:effectLst>
                  <a:outerShdw blurRad="38100" dist="38100" dir="2700000" algn="tl">
                    <a:srgbClr val="000000">
                      <a:alpha val="43137"/>
                    </a:srgbClr>
                  </a:outerShdw>
                </a:effectLst>
              </a:rPr>
              <a:t>13 </a:t>
            </a:r>
            <a:r>
              <a:rPr lang="en-US" sz="4000" b="1" dirty="0" smtClean="0">
                <a:effectLst>
                  <a:outerShdw blurRad="38100" dist="38100" dir="2700000" algn="tl">
                    <a:srgbClr val="000000">
                      <a:alpha val="43137"/>
                    </a:srgbClr>
                  </a:outerShdw>
                </a:effectLst>
              </a:rPr>
              <a:t>But the one who endures to the end will be saved. </a:t>
            </a:r>
            <a:r>
              <a:rPr lang="en-US" sz="4000" b="1" baseline="30000" dirty="0" smtClean="0">
                <a:effectLst>
                  <a:outerShdw blurRad="38100" dist="38100" dir="2700000" algn="tl">
                    <a:srgbClr val="000000">
                      <a:alpha val="43137"/>
                    </a:srgbClr>
                  </a:outerShdw>
                </a:effectLst>
              </a:rPr>
              <a:t>14 </a:t>
            </a:r>
            <a:r>
              <a:rPr lang="en-US" sz="4000" b="1" dirty="0" smtClean="0">
                <a:effectLst>
                  <a:outerShdw blurRad="38100" dist="38100" dir="2700000" algn="tl">
                    <a:srgbClr val="000000">
                      <a:alpha val="43137"/>
                    </a:srgbClr>
                  </a:outerShdw>
                </a:effectLst>
              </a:rPr>
              <a:t>And this gospel of the kingdom will be proclaimed throughout the whole world as a testimony to all nations, and then the end will come.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45736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II Timothy 3:1-2</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2554545"/>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3 But understand this, that in the last days there will come times of difficulty. </a:t>
            </a:r>
            <a:r>
              <a:rPr lang="en-US" sz="4000" b="1" baseline="30000" dirty="0" smtClean="0">
                <a:effectLst>
                  <a:outerShdw blurRad="38100" dist="38100" dir="2700000" algn="tl">
                    <a:srgbClr val="000000">
                      <a:alpha val="43137"/>
                    </a:srgbClr>
                  </a:outerShdw>
                </a:effectLst>
              </a:rPr>
              <a:t>2 </a:t>
            </a:r>
            <a:r>
              <a:rPr lang="en-US" sz="4000" b="1" dirty="0" smtClean="0">
                <a:effectLst>
                  <a:outerShdw blurRad="38100" dist="38100" dir="2700000" algn="tl">
                    <a:srgbClr val="000000">
                      <a:alpha val="43137"/>
                    </a:srgbClr>
                  </a:outerShdw>
                </a:effectLst>
              </a:rPr>
              <a:t>For people will be lovers of self, lovers of money, proud, arrogant, abusive, disobedient to their parents, ungrateful, unholy,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163232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II Timothy 3:3-4</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2554545"/>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3 </a:t>
            </a:r>
            <a:r>
              <a:rPr lang="en-US" sz="4000" b="1" dirty="0" smtClean="0">
                <a:effectLst>
                  <a:outerShdw blurRad="38100" dist="38100" dir="2700000" algn="tl">
                    <a:srgbClr val="000000">
                      <a:alpha val="43137"/>
                    </a:srgbClr>
                  </a:outerShdw>
                </a:effectLst>
              </a:rPr>
              <a:t>heartless, unappeasable, slanderous, without self-control, brutal, not loving good, </a:t>
            </a:r>
            <a:r>
              <a:rPr lang="en-US" sz="4000" b="1" baseline="30000" dirty="0" smtClean="0">
                <a:effectLst>
                  <a:outerShdw blurRad="38100" dist="38100" dir="2700000" algn="tl">
                    <a:srgbClr val="000000">
                      <a:alpha val="43137"/>
                    </a:srgbClr>
                  </a:outerShdw>
                </a:effectLst>
              </a:rPr>
              <a:t>4 </a:t>
            </a:r>
            <a:r>
              <a:rPr lang="en-US" sz="4000" b="1" dirty="0" smtClean="0">
                <a:effectLst>
                  <a:outerShdw blurRad="38100" dist="38100" dir="2700000" algn="tl">
                    <a:srgbClr val="000000">
                      <a:alpha val="43137"/>
                    </a:srgbClr>
                  </a:outerShdw>
                </a:effectLst>
              </a:rPr>
              <a:t>treacherous, reckless, swollen with conceit, lovers of pleasure rather than lovers of God,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445256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II Timothy 3:5</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1323439"/>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5 </a:t>
            </a:r>
            <a:r>
              <a:rPr lang="en-US" sz="4000" b="1" dirty="0" smtClean="0">
                <a:effectLst>
                  <a:outerShdw blurRad="38100" dist="38100" dir="2700000" algn="tl">
                    <a:srgbClr val="000000">
                      <a:alpha val="43137"/>
                    </a:srgbClr>
                  </a:outerShdw>
                </a:effectLst>
              </a:rPr>
              <a:t>having the appearance of godliness, but denying its power. Avoid such people.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94171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II Timothy 3:12-13</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2554545"/>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12 </a:t>
            </a:r>
            <a:r>
              <a:rPr lang="en-US" sz="4000" b="1" dirty="0" smtClean="0">
                <a:effectLst>
                  <a:outerShdw blurRad="38100" dist="38100" dir="2700000" algn="tl">
                    <a:srgbClr val="000000">
                      <a:alpha val="43137"/>
                    </a:srgbClr>
                  </a:outerShdw>
                </a:effectLst>
              </a:rPr>
              <a:t>Indeed, all who desire to live a godly life in Christ Jesus will be persecuted, </a:t>
            </a:r>
            <a:r>
              <a:rPr lang="en-US" sz="4000" b="1" baseline="30000" dirty="0" smtClean="0">
                <a:effectLst>
                  <a:outerShdw blurRad="38100" dist="38100" dir="2700000" algn="tl">
                    <a:srgbClr val="000000">
                      <a:alpha val="43137"/>
                    </a:srgbClr>
                  </a:outerShdw>
                </a:effectLst>
              </a:rPr>
              <a:t>13 </a:t>
            </a:r>
            <a:r>
              <a:rPr lang="en-US" sz="4000" b="1" dirty="0" smtClean="0">
                <a:effectLst>
                  <a:outerShdw blurRad="38100" dist="38100" dir="2700000" algn="tl">
                    <a:srgbClr val="000000">
                      <a:alpha val="43137"/>
                    </a:srgbClr>
                  </a:outerShdw>
                </a:effectLst>
              </a:rPr>
              <a:t>while evil people and impostors will go on from bad to worse, deceiving and being deceived.</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401878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Luke 17:26, 28</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3447098"/>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26 </a:t>
            </a:r>
            <a:r>
              <a:rPr lang="en-US" sz="4000" b="1" dirty="0" smtClean="0">
                <a:effectLst>
                  <a:outerShdw blurRad="38100" dist="38100" dir="2700000" algn="tl">
                    <a:srgbClr val="000000">
                      <a:alpha val="43137"/>
                    </a:srgbClr>
                  </a:outerShdw>
                </a:effectLst>
              </a:rPr>
              <a:t>Just as it was in the days of Noah, so will it be in the days of the Son of Man.</a:t>
            </a:r>
          </a:p>
          <a:p>
            <a:endParaRPr lang="en-US" sz="1400" b="1" dirty="0">
              <a:effectLst>
                <a:outerShdw blurRad="38100" dist="38100" dir="2700000" algn="tl">
                  <a:srgbClr val="000000">
                    <a:alpha val="43137"/>
                  </a:srgbClr>
                </a:outerShdw>
              </a:effectLst>
            </a:endParaRPr>
          </a:p>
          <a:p>
            <a:r>
              <a:rPr lang="en-US" sz="4000" b="1" baseline="30000" dirty="0" smtClean="0">
                <a:effectLst>
                  <a:outerShdw blurRad="38100" dist="38100" dir="2700000" algn="tl">
                    <a:srgbClr val="000000">
                      <a:alpha val="43137"/>
                    </a:srgbClr>
                  </a:outerShdw>
                </a:effectLst>
              </a:rPr>
              <a:t>28 </a:t>
            </a:r>
            <a:r>
              <a:rPr lang="en-US" sz="4000" b="1" dirty="0" smtClean="0">
                <a:effectLst>
                  <a:outerShdw blurRad="38100" dist="38100" dir="2700000" algn="tl">
                    <a:srgbClr val="000000">
                      <a:alpha val="43137"/>
                    </a:srgbClr>
                  </a:outerShdw>
                </a:effectLst>
              </a:rPr>
              <a:t>Likewise, just as it was in the days of Lot—they were eating and drinking, buying and selling, planting and building,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431664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Genesis 6:5</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1938992"/>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5 </a:t>
            </a:r>
            <a:r>
              <a:rPr lang="en-US" sz="4000" b="1" dirty="0" smtClean="0">
                <a:effectLst>
                  <a:outerShdw blurRad="38100" dist="38100" dir="2700000" algn="tl">
                    <a:srgbClr val="000000">
                      <a:alpha val="43137"/>
                    </a:srgbClr>
                  </a:outerShdw>
                </a:effectLst>
              </a:rPr>
              <a:t>The </a:t>
            </a:r>
            <a:r>
              <a:rPr lang="en-US" sz="4000" b="1" cap="small" dirty="0" smtClean="0">
                <a:effectLst>
                  <a:outerShdw blurRad="38100" dist="38100" dir="2700000" algn="tl">
                    <a:srgbClr val="000000">
                      <a:alpha val="43137"/>
                    </a:srgbClr>
                  </a:outerShdw>
                </a:effectLst>
              </a:rPr>
              <a:t>Lord</a:t>
            </a:r>
            <a:r>
              <a:rPr lang="en-US" sz="4000" b="1" dirty="0" smtClean="0">
                <a:effectLst>
                  <a:outerShdw blurRad="38100" dist="38100" dir="2700000" algn="tl">
                    <a:srgbClr val="000000">
                      <a:alpha val="43137"/>
                    </a:srgbClr>
                  </a:outerShdw>
                </a:effectLst>
              </a:rPr>
              <a:t> saw that the wickedness of man was great in the earth, and that every intention of the thoughts of his heart was only evil continually.</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123467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Jude 7</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2554545"/>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7 </a:t>
            </a:r>
            <a:r>
              <a:rPr lang="en-US" sz="4000" b="1" dirty="0" smtClean="0">
                <a:effectLst>
                  <a:outerShdw blurRad="38100" dist="38100" dir="2700000" algn="tl">
                    <a:srgbClr val="000000">
                      <a:alpha val="43137"/>
                    </a:srgbClr>
                  </a:outerShdw>
                </a:effectLst>
              </a:rPr>
              <a:t>just as Sodom and Gomorrah and the surrounding cities, which likewise indulged in sexual immorality and pursued unnatural desire, serve as an example by undergoing a punishment of eternal fire.</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71999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Ezekiel 11:17</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2554545"/>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17 </a:t>
            </a:r>
            <a:r>
              <a:rPr lang="en-US" sz="4000" b="1" dirty="0" smtClean="0">
                <a:effectLst>
                  <a:outerShdw blurRad="38100" dist="38100" dir="2700000" algn="tl">
                    <a:srgbClr val="000000">
                      <a:alpha val="43137"/>
                    </a:srgbClr>
                  </a:outerShdw>
                </a:effectLst>
              </a:rPr>
              <a:t>Therefore say, ‘Thus says the Lord </a:t>
            </a:r>
            <a:r>
              <a:rPr lang="en-US" sz="4000" b="1" cap="small" dirty="0" smtClean="0">
                <a:effectLst>
                  <a:outerShdw blurRad="38100" dist="38100" dir="2700000" algn="tl">
                    <a:srgbClr val="000000">
                      <a:alpha val="43137"/>
                    </a:srgbClr>
                  </a:outerShdw>
                </a:effectLst>
              </a:rPr>
              <a:t>God</a:t>
            </a:r>
            <a:r>
              <a:rPr lang="en-US" sz="4000" b="1" dirty="0" smtClean="0">
                <a:effectLst>
                  <a:outerShdw blurRad="38100" dist="38100" dir="2700000" algn="tl">
                    <a:srgbClr val="000000">
                      <a:alpha val="43137"/>
                    </a:srgbClr>
                  </a:outerShdw>
                </a:effectLst>
              </a:rPr>
              <a:t>: I will gather you from the peoples and assemble you out of the countries where you have been scattered, and I will give you the land of Israel.’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145655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21547" y="2397766"/>
            <a:ext cx="10922753" cy="1107996"/>
          </a:xfrm>
          <a:prstGeom prst="rect">
            <a:avLst/>
          </a:prstGeom>
          <a:noFill/>
        </p:spPr>
        <p:txBody>
          <a:bodyPr wrap="square" rtlCol="0">
            <a:spAutoFit/>
          </a:bodyPr>
          <a:lstStyle/>
          <a:p>
            <a:pPr algn="ctr"/>
            <a:r>
              <a:rPr lang="en-US" sz="6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Ezekiel 11:17</a:t>
            </a:r>
            <a:endParaRPr lang="en-US" sz="6600" dirty="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TextBox 2"/>
          <p:cNvSpPr txBox="1"/>
          <p:nvPr/>
        </p:nvSpPr>
        <p:spPr>
          <a:xfrm>
            <a:off x="112564" y="3429000"/>
            <a:ext cx="11975526" cy="2554545"/>
          </a:xfrm>
          <a:prstGeom prst="rect">
            <a:avLst/>
          </a:prstGeom>
          <a:noFill/>
        </p:spPr>
        <p:txBody>
          <a:bodyPr wrap="square" rtlCol="0">
            <a:spAutoFit/>
          </a:bodyPr>
          <a:lstStyle/>
          <a:p>
            <a:r>
              <a:rPr lang="en-US" sz="4000" b="1" baseline="30000" dirty="0" smtClean="0">
                <a:effectLst>
                  <a:outerShdw blurRad="38100" dist="38100" dir="2700000" algn="tl">
                    <a:srgbClr val="000000">
                      <a:alpha val="43137"/>
                    </a:srgbClr>
                  </a:outerShdw>
                </a:effectLst>
              </a:rPr>
              <a:t>17 </a:t>
            </a:r>
            <a:r>
              <a:rPr lang="en-US" sz="4000" b="1" dirty="0" smtClean="0">
                <a:effectLst>
                  <a:outerShdw blurRad="38100" dist="38100" dir="2700000" algn="tl">
                    <a:srgbClr val="000000">
                      <a:alpha val="43137"/>
                    </a:srgbClr>
                  </a:outerShdw>
                </a:effectLst>
              </a:rPr>
              <a:t>Therefore say, ‘Thus says the Lord </a:t>
            </a:r>
            <a:r>
              <a:rPr lang="en-US" sz="4000" b="1" cap="small" dirty="0" smtClean="0">
                <a:effectLst>
                  <a:outerShdw blurRad="38100" dist="38100" dir="2700000" algn="tl">
                    <a:srgbClr val="000000">
                      <a:alpha val="43137"/>
                    </a:srgbClr>
                  </a:outerShdw>
                </a:effectLst>
              </a:rPr>
              <a:t>God</a:t>
            </a:r>
            <a:r>
              <a:rPr lang="en-US" sz="4000" b="1" dirty="0" smtClean="0">
                <a:effectLst>
                  <a:outerShdw blurRad="38100" dist="38100" dir="2700000" algn="tl">
                    <a:srgbClr val="000000">
                      <a:alpha val="43137"/>
                    </a:srgbClr>
                  </a:outerShdw>
                </a:effectLst>
              </a:rPr>
              <a:t>: I will gather you from the peoples and assemble you out of the countries where you have been scattered, and I will give you the land of Israel.’ </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206923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21547" y="2221119"/>
            <a:ext cx="10922753" cy="1569660"/>
          </a:xfrm>
          <a:prstGeom prst="rect">
            <a:avLst/>
          </a:prstGeom>
          <a:noFill/>
        </p:spPr>
        <p:txBody>
          <a:bodyPr wrap="square" rtlCol="0">
            <a:spAutoFit/>
          </a:bodyPr>
          <a:lstStyle/>
          <a:p>
            <a:pPr algn="ctr"/>
            <a:r>
              <a:rPr lang="en-US" sz="9600" dirty="0" smtClean="0">
                <a:gradFill flip="none" rotWithShape="1">
                  <a:gsLst>
                    <a:gs pos="0">
                      <a:schemeClr val="tx1"/>
                    </a:gs>
                    <a:gs pos="68000">
                      <a:srgbClr val="FF0000"/>
                    </a:gs>
                  </a:gsLst>
                  <a:lin ang="16200000" scaled="1"/>
                  <a:tileRect/>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QUESTIONS</a:t>
            </a:r>
          </a:p>
        </p:txBody>
      </p:sp>
    </p:spTree>
    <p:extLst>
      <p:ext uri="{BB962C8B-B14F-4D97-AF65-F5344CB8AC3E}">
        <p14:creationId xmlns:p14="http://schemas.microsoft.com/office/powerpoint/2010/main" val="96210400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6420" y="2366593"/>
            <a:ext cx="11326091" cy="2123658"/>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1. There are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general</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signs that we are in the last days.</a:t>
            </a:r>
            <a:endParaRPr lang="en-US"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4099497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621547" y="1348283"/>
            <a:ext cx="10922753" cy="4154984"/>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2. The moral decline of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society</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is the greatest general sign that the last days are here.</a:t>
            </a:r>
            <a:endParaRPr lang="en-US"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26390352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45473" y="880684"/>
            <a:ext cx="11970327" cy="5170646"/>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3.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Prayer</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was taken out of public schools in 1962 by a 6-1 vote (with 2 abstentions) by SCOTUS (Supreme Court of the United States).</a:t>
            </a:r>
            <a:endParaRPr lang="en-US"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3284508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92285" y="1888607"/>
            <a:ext cx="11003972" cy="3139321"/>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4. SCOTUS also made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abortion</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legal in 1973 by a 7-2 vote.</a:t>
            </a:r>
            <a:endParaRPr lang="en-US"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6075012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35083" y="1348284"/>
            <a:ext cx="12056918" cy="4154984"/>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5. Recently, SCOTUS passed a law granting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same</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sex</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marriage by a 5-4 vote making it legal in all 50 states.</a:t>
            </a:r>
            <a:endParaRPr lang="en-US"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2906807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94858" y="2376984"/>
            <a:ext cx="11388436" cy="2123658"/>
          </a:xfrm>
          <a:prstGeom prst="rect">
            <a:avLst/>
          </a:prstGeom>
          <a:noFill/>
        </p:spPr>
        <p:txBody>
          <a:bodyPr wrap="square" rtlCol="0">
            <a:spAutoFit/>
          </a:bodyPr>
          <a:lstStyle/>
          <a:p>
            <a:pPr algn="ct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6. There are </a:t>
            </a:r>
            <a:r>
              <a:rPr lang="en-US" sz="6600" u="sng"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specific</a:t>
            </a:r>
            <a:r>
              <a:rPr lang="en-US" sz="6600"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signs that we are in the last days.</a:t>
            </a:r>
            <a:endParaRPr lang="en-US" sz="66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1910984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TotalTime>
  <Words>280</Words>
  <Application>Microsoft Office PowerPoint</Application>
  <PresentationFormat>Widescreen</PresentationFormat>
  <Paragraphs>51</Paragraphs>
  <Slides>29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MS PGothic</vt:lpstr>
      <vt:lpstr>Aharoni</vt:lpstr>
      <vt:lpstr>Arial</vt:lpstr>
      <vt:lpstr>Calibri</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cp:revision>
  <dcterms:created xsi:type="dcterms:W3CDTF">2015-07-21T22:40:52Z</dcterms:created>
  <dcterms:modified xsi:type="dcterms:W3CDTF">2015-07-25T13:54:45Z</dcterms:modified>
</cp:coreProperties>
</file>